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66" r:id="rId4"/>
    <p:sldId id="259" r:id="rId5"/>
    <p:sldId id="264" r:id="rId6"/>
    <p:sldId id="265" r:id="rId7"/>
    <p:sldId id="268" r:id="rId8"/>
    <p:sldId id="269" r:id="rId9"/>
    <p:sldId id="27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678066" cy="610669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latin typeface="Anime Ace v02" pitchFamily="18" charset="0"/>
              </a:rPr>
              <a:t>Формування інженерно </a:t>
            </a:r>
            <a:r>
              <a:rPr lang="uk-UA" dirty="0" err="1" smtClean="0">
                <a:latin typeface="Anime Ace v02" pitchFamily="18" charset="0"/>
              </a:rPr>
              <a:t>–економічного</a:t>
            </a:r>
            <a:r>
              <a:rPr lang="uk-UA" dirty="0" smtClean="0">
                <a:latin typeface="Anime Ace v02" pitchFamily="18" charset="0"/>
              </a:rPr>
              <a:t> </a:t>
            </a:r>
            <a:r>
              <a:rPr lang="uk-UA" dirty="0" smtClean="0">
                <a:latin typeface="Anime Ace v02" pitchFamily="18" charset="0"/>
              </a:rPr>
              <a:t>профілю на </a:t>
            </a:r>
            <a:br>
              <a:rPr lang="uk-UA" dirty="0" smtClean="0">
                <a:latin typeface="Anime Ace v02" pitchFamily="18" charset="0"/>
              </a:rPr>
            </a:br>
            <a:r>
              <a:rPr lang="uk-UA" dirty="0" smtClean="0">
                <a:latin typeface="Anime Ace v02" pitchFamily="18" charset="0"/>
              </a:rPr>
              <a:t>уроках трудового навчання</a:t>
            </a:r>
            <a:endParaRPr lang="uk-UA" dirty="0">
              <a:latin typeface="Anime Ace v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12230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476672"/>
            <a:ext cx="7315224" cy="1008112"/>
          </a:xfrm>
        </p:spPr>
        <p:txBody>
          <a:bodyPr>
            <a:noAutofit/>
          </a:bodyPr>
          <a:lstStyle/>
          <a:p>
            <a:pPr algn="l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При вивченні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трудового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навчання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учні будуть успішними у:</a:t>
            </a:r>
            <a:br>
              <a:rPr lang="uk-UA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268760"/>
            <a:ext cx="7677496" cy="525658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можуть бачити елементарні частини у складному конструкторському виробі;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порівняно із своїми однолітками вміють читати графічні та креслярські зображення;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вміють користуватись вимірювальними та розмічальними інструментами;</a:t>
            </a:r>
          </a:p>
          <a:p>
            <a:pPr algn="l">
              <a:buFont typeface="Arial" pitchFamily="34" charset="0"/>
              <a:buChar char="•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можуть застосовувати інженерні навики при розв'язку елементарних технічних проблем;</a:t>
            </a:r>
          </a:p>
          <a:p>
            <a:pPr algn="l">
              <a:buFont typeface="Arial" pitchFamily="34" charset="0"/>
              <a:buChar char="•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вміють практично застосовувати математичні навики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785795"/>
            <a:ext cx="7243786" cy="1214445"/>
          </a:xfrm>
        </p:spPr>
        <p:txBody>
          <a:bodyPr/>
          <a:lstStyle/>
          <a:p>
            <a:r>
              <a:rPr lang="uk-UA" dirty="0" smtClean="0"/>
              <a:t>Що таке інженерія?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Autofit/>
          </a:bodyPr>
          <a:lstStyle/>
          <a:p>
            <a:r>
              <a:rPr lang="vi-VN" sz="2800" b="1" dirty="0" smtClean="0">
                <a:solidFill>
                  <a:schemeClr val="tx1"/>
                </a:solidFill>
                <a:latin typeface="+mj-lt"/>
              </a:rPr>
              <a:t>Інжене́рія</a:t>
            </a: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(від лат. </a:t>
            </a:r>
            <a:r>
              <a:rPr lang="en-US" sz="2800" dirty="0" err="1" smtClean="0">
                <a:solidFill>
                  <a:schemeClr val="tx1"/>
                </a:solidFill>
                <a:latin typeface="+mj-lt"/>
              </a:rPr>
              <a:t>ingenium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— </a:t>
            </a: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здібність, винахідливість; син. — інжиніринг, рідше вживають «інженерна справа», ще рідше «інженерство») — галузь людської інтелектуальної діяльності по застосуванню досягнень науки до вирішення конкретних проблем людства.</a:t>
            </a:r>
            <a:endParaRPr lang="ru-RU" sz="2800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500042"/>
            <a:ext cx="7676926" cy="6097310"/>
          </a:xfrm>
        </p:spPr>
        <p:txBody>
          <a:bodyPr>
            <a:noAutofit/>
          </a:bodyPr>
          <a:lstStyle/>
          <a:p>
            <a:pPr algn="just"/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Мета вивчення трудового навчання:</a:t>
            </a:r>
          </a:p>
          <a:p>
            <a:pPr marL="457200" indent="-457200" algn="just">
              <a:buFontTx/>
              <a:buChar char="-"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вивчають елементарні навики креслення (типи ліній, масштаб, виконання поділу відрізка та кола, </a:t>
            </a:r>
            <a:r>
              <a:rPr lang="uk-UA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проекціювання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457200" indent="-457200" algn="just">
              <a:buFontTx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чаться створювати виріб з елементарних частин;</a:t>
            </a:r>
          </a:p>
          <a:p>
            <a:pPr marL="457200" indent="-457200" algn="just">
              <a:buFontTx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абувають навиків складання технологічної послідовності виготовлення виробу;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чаться практично складати проект у якому відображають: історію виробу, здійснюють елементарні економічні розрахунки та представляють ескіз виробу</a:t>
            </a:r>
          </a:p>
          <a:p>
            <a:pPr algn="just"/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  <a:latin typeface="Corbel" pitchFamily="34" charset="0"/>
                <a:cs typeface="Times New Roman" pitchFamily="18" charset="0"/>
              </a:rPr>
              <a:t>При виконанні всіх цих операцій учню потрібно використовувати набуті знання на інших предметах. </a:t>
            </a:r>
          </a:p>
          <a:p>
            <a:pPr marL="457200" indent="-457200" algn="just">
              <a:buFontTx/>
              <a:buChar char="-"/>
            </a:pPr>
            <a:endParaRPr lang="uk-UA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5 клас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Хлопці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Розпізнають види графічних зображень;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Виконують розмічання деталей виробу на фанеру;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Характеризують проектування як вид діяльності людини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Дівчата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Визначають параметри тканини;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Виготовляють деталі виробу;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Виконують графічне зображення швів;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Характеризують деталь як одиницю виробу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6 клас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Хлопці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Розпізнають типи ліній;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Читають графічні зображення;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Розрізняють розгортки простих геометричних тіл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Дівчата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Визначають рапорт на орнаменті;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Зображують графічно лічильні техніки вишивання;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Пояснюють значення знаків і символів в українській вишивці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7 клас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Хлопці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Пояснюють поняття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проеціювання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Виконують розмічання заготовки із деревини;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Дотримуються припусків для пиляння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Дівчата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Читають та записують нескладні схеми для в’язання гачком;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Вибирають та обґрунтовують виріб, пряжу, схему для в’язання, інструменти, спосіб виконання плетеного полотна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8 клас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Хлопці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Характеризують технічний рисунок та його призначення;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Пояснюють правила виконання технічного рисунка;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Виконують розмічання деталей заготовок за графічним зображення</a:t>
            </a:r>
          </a:p>
          <a:p>
            <a:pPr>
              <a:buFont typeface="Wingdings" pitchFamily="2" charset="2"/>
              <a:buChar char="ü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Дівчата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Знімають мірки для побудови креслення швейного виробу;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Виготовляють викрійку;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Розраховують кількість тканини для виробу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9 клас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Хлопці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Виконують розмічання на нетрадиційних матеріалах;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Виконують складальні операції з виготовлення комплексного виробу;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Характеризують значення моделей і макетів у проектуванні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Дівчата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Читають схеми для в'язання спицями;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Читають умовні позначення петель на схемах;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Характеризують особливості в'язання за схемою та з використанням викрійки</a:t>
            </a:r>
          </a:p>
          <a:p>
            <a:pPr>
              <a:buFont typeface="Wingdings" pitchFamily="2" charset="2"/>
              <a:buChar char="ü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606628" cy="6322714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uk-UA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Зв’язок при вивченні трудового навчання з іншими предметами</a:t>
            </a:r>
            <a:r>
              <a:rPr lang="uk-UA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Математика:</a:t>
            </a: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кути, побудова ліній під кутом, означення паралельності та перпендикулярності ліній;</a:t>
            </a:r>
            <a:br>
              <a:rPr lang="uk-UA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Укр. мова: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термінологія, каліграфія, побудова технічних речень;</a:t>
            </a:r>
            <a:b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Географія</a:t>
            </a: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uk-UA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масштаб, ескіз, етнічні території</a:t>
            </a: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Література</a:t>
            </a: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опис певної технології або виробу в художньому творі;</a:t>
            </a:r>
            <a:b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Англійська </a:t>
            </a:r>
            <a:r>
              <a:rPr lang="uk-UA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мова:</a:t>
            </a:r>
            <a:r>
              <a:rPr lang="uk-UA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збільшення словникового запасу інженерних термінів</a:t>
            </a:r>
            <a:b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ескіз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sketch</a:t>
            </a:r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масштаб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–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scale</a:t>
            </a:r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uk-UA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</a:t>
            </a:r>
            <a:r>
              <a:rPr lang="ru-RU" sz="2800" dirty="0" err="1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креслення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drawing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xmlns="" val="28170055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246</TotalTime>
  <Words>323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Формування інженерно –економічного профілю на  уроках трудового навчання</vt:lpstr>
      <vt:lpstr>Що таке інженерія?</vt:lpstr>
      <vt:lpstr>Слайд 3</vt:lpstr>
      <vt:lpstr>5 клас</vt:lpstr>
      <vt:lpstr>6 клас</vt:lpstr>
      <vt:lpstr>7 клас</vt:lpstr>
      <vt:lpstr>8 клас</vt:lpstr>
      <vt:lpstr>9 клас</vt:lpstr>
      <vt:lpstr>Зв’язок при вивченні трудового навчання з іншими предметами Математика: кути, побудова ліній під кутом, означення паралельності та перпендикулярності ліній; Укр. мова: термінологія, каліграфія, побудова технічних речень; Географія: масштаб, ескіз, етнічні території; Література: опис певної технології або виробу в художньому творі; Англійська мова: збільшення словникового запасу інженерних термінів                             ескіз – sketch                           масштаб – scale                        креслення - drawing </vt:lpstr>
      <vt:lpstr>При вивченні трудового навчання учні будуть успішними у: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Що таке інженерія?</dc:title>
  <cp:lastModifiedBy>User</cp:lastModifiedBy>
  <cp:revision>32</cp:revision>
  <dcterms:modified xsi:type="dcterms:W3CDTF">2014-01-15T10:52:59Z</dcterms:modified>
</cp:coreProperties>
</file>